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3" r:id="rId1"/>
    <p:sldMasterId id="2147483689" r:id="rId2"/>
  </p:sldMasterIdLst>
  <p:notesMasterIdLst>
    <p:notesMasterId r:id="rId29"/>
  </p:notesMasterIdLst>
  <p:sldIdLst>
    <p:sldId id="317" r:id="rId3"/>
    <p:sldId id="380" r:id="rId4"/>
    <p:sldId id="358" r:id="rId5"/>
    <p:sldId id="392" r:id="rId6"/>
    <p:sldId id="395" r:id="rId7"/>
    <p:sldId id="416" r:id="rId8"/>
    <p:sldId id="396" r:id="rId9"/>
    <p:sldId id="397" r:id="rId10"/>
    <p:sldId id="398" r:id="rId11"/>
    <p:sldId id="399" r:id="rId12"/>
    <p:sldId id="400" r:id="rId13"/>
    <p:sldId id="401" r:id="rId14"/>
    <p:sldId id="402" r:id="rId15"/>
    <p:sldId id="403" r:id="rId16"/>
    <p:sldId id="407" r:id="rId17"/>
    <p:sldId id="406" r:id="rId18"/>
    <p:sldId id="404" r:id="rId19"/>
    <p:sldId id="408" r:id="rId20"/>
    <p:sldId id="409" r:id="rId21"/>
    <p:sldId id="410" r:id="rId22"/>
    <p:sldId id="411" r:id="rId23"/>
    <p:sldId id="414" r:id="rId24"/>
    <p:sldId id="412" r:id="rId25"/>
    <p:sldId id="413" r:id="rId26"/>
    <p:sldId id="415" r:id="rId27"/>
    <p:sldId id="394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72" autoAdjust="0"/>
    <p:restoredTop sz="79238" autoAdjust="0"/>
  </p:normalViewPr>
  <p:slideViewPr>
    <p:cSldViewPr snapToGrid="0" snapToObjects="1">
      <p:cViewPr varScale="1">
        <p:scale>
          <a:sx n="69" d="100"/>
          <a:sy n="69" d="100"/>
        </p:scale>
        <p:origin x="125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presProps" Target="presProps.xml"/><Relationship Id="rId8" Type="http://schemas.openxmlformats.org/officeDocument/2006/relationships/slide" Target="slides/slide6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3-11T22:14:12.0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27DAF76F-E338-4F85-B181-022073BACE5E}" emma:medium="tactile" emma:mode="ink">
          <msink:context xmlns:msink="http://schemas.microsoft.com/ink/2010/main" type="inkDrawing" rotatedBoundingBox="4470,11538 4482,11556 4472,11561 4461,11544" shapeName="Other"/>
        </emma:interpretation>
      </emma:emma>
    </inkml:annotationXML>
    <inkml:trace contextRef="#ctx0" brushRef="#br0">4482 11556 6 0,'-13'0'7'0,"13"0"-7"16,0 0 0-16,0 0-1 16,0 0 1-16,0 0-12 15,0-7 12-15,0 3 1 16,0-2 10-16,0 6-11 0,0 0 0 15</inkml:trace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3-11T22:14:12.45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882F5B8A-3956-4698-BA1C-A3D43F283BDE}" emma:medium="tactile" emma:mode="ink">
          <msink:context xmlns:msink="http://schemas.microsoft.com/ink/2010/main" type="inkDrawing" rotatedBoundingBox="4482,11556 4497,11556 4497,11571 4482,11571" shapeName="Other"/>
        </emma:interpretation>
      </emma:emma>
    </inkml:annotationXML>
    <inkml:trace contextRef="#ctx0" brushRef="#br0">4482 11556 38 0</inkml:trace>
  </inkml:traceGroup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3-11T22:14:59.24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5C124A05-6317-47E9-A660-D7644EAE44D8}" emma:medium="tactile" emma:mode="ink">
          <msink:context xmlns:msink="http://schemas.microsoft.com/ink/2010/main" type="inkDrawing" rotatedBoundingBox="9574,13727 9574,13740 9559,13740 9559,13727" shapeName="Other"/>
        </emma:interpretation>
      </emma:emma>
    </inkml:annotationXML>
    <inkml:trace contextRef="#ctx0" brushRef="#br0">9574 13727 0 0,'0'0'10'0,"0"0"-9"0,0 0-1 16,0 0-3-16,0 0 3 15,0 0 0-15,0 0 9 16,0 0 12-16,0 0-11 16,0 0 2-16,0 0 15 15,0 0-4-15,0 0-11 16,0 0-9-16,0 0-2 0,0 0 0 0,0 4-1 15,0-4 0-15,0 0-1 16,0 0 1-16,0 0 0 16,0 0 0-16,0 0 0 15,0 0 1-15,0 0-1 16,0 0 0-16,0 0-2 31,0 0 1-31,0 0 1 16,0 0-11-16,0 0-5 0,0 0 5 15,0 0 7-15,0 0-1 16,0 0 1-16,0 3 2 0,0-1-8 16,0 2-22-16,0-4 6 15,0 0 23-15</inkml:trace>
  </inkml:traceGroup>
</inkml:ink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7D4CD2-034E-C744-802C-829E81833508}" type="datetimeFigureOut">
              <a:rPr lang="en-US" smtClean="0"/>
              <a:t>10/28/2019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84DA63-A903-2B4A-A130-F79F89CE4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937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B3DA8EE-BE46-464A-B9ED-639C808FE5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/>
                <a:sym typeface="Arial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458228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def count(</a:t>
            </a:r>
            <a:r>
              <a:rPr lang="en-US" dirty="0" err="1"/>
              <a:t>sequence,item</a:t>
            </a:r>
            <a:r>
              <a:rPr lang="en-US" dirty="0"/>
              <a:t>):</a:t>
            </a:r>
          </a:p>
          <a:p>
            <a:r>
              <a:rPr lang="en-US" dirty="0"/>
              <a:t>    total=0</a:t>
            </a:r>
          </a:p>
          <a:p>
            <a:r>
              <a:rPr lang="en-US" dirty="0"/>
              <a:t>    for x in sequence:</a:t>
            </a:r>
          </a:p>
          <a:p>
            <a:r>
              <a:rPr lang="en-US" dirty="0"/>
              <a:t>        if x==item:</a:t>
            </a:r>
          </a:p>
          <a:p>
            <a:r>
              <a:rPr lang="en-US" dirty="0"/>
              <a:t>            total+=1</a:t>
            </a:r>
          </a:p>
          <a:p>
            <a:r>
              <a:rPr lang="en-US" dirty="0"/>
              <a:t>    return total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8566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n=5; 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range(n): 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for j in range(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): 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print ('* ', end="") 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print(‘’) </a:t>
            </a:r>
          </a:p>
          <a:p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range(n,0,-1): 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for j in range(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): </a:t>
            </a:r>
            <a:endParaRPr lang="en-US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print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('* ', end="") 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print('')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0873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n-NO" dirty="0"/>
              <a:t>##Fibonacci series</a:t>
            </a:r>
          </a:p>
          <a:p>
            <a:r>
              <a:rPr lang="nn-NO" dirty="0"/>
              <a:t>fib=[0,1]</a:t>
            </a:r>
          </a:p>
          <a:p>
            <a:r>
              <a:rPr lang="nn-NO" dirty="0"/>
              <a:t>n=50</a:t>
            </a:r>
          </a:p>
          <a:p>
            <a:r>
              <a:rPr lang="nn-NO" dirty="0"/>
              <a:t>for i in range(2,n+1):</a:t>
            </a:r>
          </a:p>
          <a:p>
            <a:r>
              <a:rPr lang="nn-NO" dirty="0"/>
              <a:t>    x=fib[i-1]+fib[i-2]</a:t>
            </a:r>
          </a:p>
          <a:p>
            <a:r>
              <a:rPr lang="nn-NO" dirty="0"/>
              <a:t>    fib.append(x)    </a:t>
            </a:r>
          </a:p>
          <a:p>
            <a:r>
              <a:rPr lang="nn-NO" dirty="0"/>
              <a:t>print(fib)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5786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# 10 is the total number to print</a:t>
            </a:r>
          </a:p>
          <a:p>
            <a:r>
              <a:rPr lang="en-US" dirty="0" smtClean="0"/>
              <a:t>for </a:t>
            </a:r>
            <a:r>
              <a:rPr lang="en-US" dirty="0" err="1" smtClean="0"/>
              <a:t>num</a:t>
            </a:r>
            <a:r>
              <a:rPr lang="en-US" dirty="0" smtClean="0"/>
              <a:t> in range(10):</a:t>
            </a:r>
          </a:p>
          <a:p>
            <a:r>
              <a:rPr lang="en-US" dirty="0" smtClean="0"/>
              <a:t>      for </a:t>
            </a:r>
            <a:r>
              <a:rPr lang="en-US" dirty="0" err="1" smtClean="0"/>
              <a:t>i</a:t>
            </a:r>
            <a:r>
              <a:rPr lang="en-US" dirty="0" smtClean="0"/>
              <a:t> in range(</a:t>
            </a:r>
            <a:r>
              <a:rPr lang="en-US" dirty="0" err="1" smtClean="0"/>
              <a:t>num</a:t>
            </a:r>
            <a:r>
              <a:rPr lang="en-US" dirty="0" smtClean="0"/>
              <a:t>):</a:t>
            </a:r>
          </a:p>
          <a:p>
            <a:r>
              <a:rPr lang="en-US" dirty="0" smtClean="0"/>
              <a:t>            print (</a:t>
            </a:r>
            <a:r>
              <a:rPr lang="en-US" dirty="0" err="1" smtClean="0"/>
              <a:t>num</a:t>
            </a:r>
            <a:r>
              <a:rPr lang="en-US" dirty="0" smtClean="0"/>
              <a:t>, end=" ") #print number</a:t>
            </a:r>
          </a:p>
          <a:p>
            <a:r>
              <a:rPr lang="en-US" dirty="0" smtClean="0"/>
              <a:t># new line after each row to display pattern correctly</a:t>
            </a:r>
          </a:p>
          <a:p>
            <a:r>
              <a:rPr lang="en-US" dirty="0" smtClean="0"/>
              <a:t>      print("\n")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154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values=['</a:t>
            </a:r>
            <a:r>
              <a:rPr lang="en-US" dirty="0" err="1"/>
              <a:t>a','b','c</a:t>
            </a:r>
            <a:r>
              <a:rPr lang="en-US" dirty="0"/>
              <a:t>']</a:t>
            </a:r>
          </a:p>
          <a:p>
            <a:r>
              <a:rPr lang="en-US" dirty="0"/>
              <a:t>for </a:t>
            </a:r>
            <a:r>
              <a:rPr lang="en-US" dirty="0" err="1"/>
              <a:t>i</a:t>
            </a:r>
            <a:r>
              <a:rPr lang="en-US" dirty="0"/>
              <a:t> in range(</a:t>
            </a:r>
            <a:r>
              <a:rPr lang="en-US" dirty="0" err="1"/>
              <a:t>len</a:t>
            </a:r>
            <a:r>
              <a:rPr lang="en-US" dirty="0"/>
              <a:t>(values)):</a:t>
            </a:r>
          </a:p>
          <a:p>
            <a:r>
              <a:rPr lang="en-US" dirty="0"/>
              <a:t>    print (</a:t>
            </a:r>
            <a:r>
              <a:rPr lang="en-US" dirty="0" err="1"/>
              <a:t>i</a:t>
            </a:r>
            <a:r>
              <a:rPr lang="en-US" dirty="0"/>
              <a:t>, values[</a:t>
            </a:r>
            <a:r>
              <a:rPr lang="en-US" dirty="0" err="1"/>
              <a:t>i</a:t>
            </a:r>
            <a:r>
              <a:rPr lang="en-US" dirty="0"/>
              <a:t>])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642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</a:t>
            </a:r>
            <a:r>
              <a:rPr lang="en-US" dirty="0" err="1"/>
              <a:t>i</a:t>
            </a:r>
            <a:r>
              <a:rPr lang="en-US" dirty="0"/>
              <a:t> in range(</a:t>
            </a:r>
            <a:r>
              <a:rPr lang="en-US" dirty="0" err="1"/>
              <a:t>len</a:t>
            </a:r>
            <a:r>
              <a:rPr lang="en-US" dirty="0"/>
              <a:t>(values)):</a:t>
            </a:r>
          </a:p>
          <a:p>
            <a:r>
              <a:rPr lang="en-US" dirty="0"/>
              <a:t>    values[</a:t>
            </a:r>
            <a:r>
              <a:rPr lang="en-US" dirty="0" err="1"/>
              <a:t>i</a:t>
            </a:r>
            <a:r>
              <a:rPr lang="en-US" dirty="0"/>
              <a:t>]='X'</a:t>
            </a:r>
          </a:p>
          <a:p>
            <a:endParaRPr lang="en-US" dirty="0"/>
          </a:p>
          <a:p>
            <a:r>
              <a:rPr lang="en-US" dirty="0"/>
              <a:t>values=[1,2,3]</a:t>
            </a:r>
          </a:p>
          <a:p>
            <a:r>
              <a:rPr lang="en-US" dirty="0"/>
              <a:t>for </a:t>
            </a:r>
            <a:r>
              <a:rPr lang="en-US" dirty="0" err="1"/>
              <a:t>i</a:t>
            </a:r>
            <a:r>
              <a:rPr lang="en-US" dirty="0"/>
              <a:t> in range(</a:t>
            </a:r>
            <a:r>
              <a:rPr lang="en-US" dirty="0" err="1"/>
              <a:t>len</a:t>
            </a:r>
            <a:r>
              <a:rPr lang="en-US" dirty="0"/>
              <a:t>(values)):</a:t>
            </a:r>
          </a:p>
          <a:p>
            <a:r>
              <a:rPr lang="en-US" dirty="0"/>
              <a:t>    values[</a:t>
            </a:r>
            <a:r>
              <a:rPr lang="en-US" dirty="0" err="1"/>
              <a:t>i</a:t>
            </a:r>
            <a:r>
              <a:rPr lang="en-US" dirty="0"/>
              <a:t>]=2*values[</a:t>
            </a:r>
            <a:r>
              <a:rPr lang="en-US" dirty="0" err="1"/>
              <a:t>i</a:t>
            </a:r>
            <a:r>
              <a:rPr lang="en-US" dirty="0"/>
              <a:t>]  OR values[</a:t>
            </a:r>
            <a:r>
              <a:rPr lang="en-US" dirty="0" err="1"/>
              <a:t>i</a:t>
            </a:r>
            <a:r>
              <a:rPr lang="en-US" dirty="0"/>
              <a:t>]*=2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9753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Looping over a list using its indices is such a common operation that Python provides a built-in function called enumerate to help do 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6498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pair in enumerate(values):</a:t>
            </a:r>
          </a:p>
          <a:p>
            <a:r>
              <a:rPr lang="en-US" dirty="0"/>
              <a:t>    </a:t>
            </a:r>
            <a:r>
              <a:rPr lang="en-US" dirty="0" err="1"/>
              <a:t>i</a:t>
            </a:r>
            <a:r>
              <a:rPr lang="en-US" dirty="0"/>
              <a:t>=pair[0]</a:t>
            </a:r>
          </a:p>
          <a:p>
            <a:r>
              <a:rPr lang="en-US" dirty="0"/>
              <a:t>    j=pair[1]</a:t>
            </a:r>
          </a:p>
          <a:p>
            <a:r>
              <a:rPr lang="en-US" dirty="0"/>
              <a:t>    values[</a:t>
            </a:r>
            <a:r>
              <a:rPr lang="en-US" dirty="0" err="1"/>
              <a:t>i</a:t>
            </a:r>
            <a:r>
              <a:rPr lang="en-US" dirty="0"/>
              <a:t>]=2*j</a:t>
            </a:r>
          </a:p>
          <a:p>
            <a:endParaRPr lang="en-US" dirty="0"/>
          </a:p>
          <a:p>
            <a:r>
              <a:rPr lang="en-US" dirty="0"/>
              <a:t>values</a:t>
            </a:r>
          </a:p>
          <a:p>
            <a:endParaRPr lang="en-US" dirty="0"/>
          </a:p>
          <a:p>
            <a:r>
              <a:rPr lang="en-US" dirty="0"/>
              <a:t>for (</a:t>
            </a:r>
            <a:r>
              <a:rPr lang="en-US" dirty="0" err="1"/>
              <a:t>i</a:t>
            </a:r>
            <a:r>
              <a:rPr lang="en-US" dirty="0"/>
              <a:t>, v) in enumerate(values):</a:t>
            </a:r>
          </a:p>
          <a:p>
            <a:r>
              <a:rPr lang="en-US" dirty="0"/>
              <a:t>    values[</a:t>
            </a:r>
            <a:r>
              <a:rPr lang="en-US" dirty="0" err="1"/>
              <a:t>i</a:t>
            </a:r>
            <a:r>
              <a:rPr lang="en-US" dirty="0"/>
              <a:t>] = 2 * v</a:t>
            </a:r>
          </a:p>
          <a:p>
            <a:endParaRPr lang="en-US" dirty="0"/>
          </a:p>
          <a:p>
            <a:r>
              <a:rPr lang="en-US" dirty="0"/>
              <a:t>values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8630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Print all numbers from 0 to 5, and print a message when the loop has ended.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1012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samplestr='Hello World'</a:t>
            </a:r>
          </a:p>
          <a:p>
            <a:r>
              <a:rPr lang="en-US" dirty="0"/>
              <a:t># Iterate over the first three elements of string</a:t>
            </a:r>
          </a:p>
          <a:p>
            <a:r>
              <a:rPr lang="en-US" dirty="0"/>
              <a:t>for </a:t>
            </a:r>
            <a:r>
              <a:rPr lang="en-US" dirty="0" err="1"/>
              <a:t>elem</a:t>
            </a:r>
            <a:r>
              <a:rPr lang="en-US" dirty="0"/>
              <a:t> in </a:t>
            </a:r>
            <a:r>
              <a:rPr lang="en-US" dirty="0" err="1"/>
              <a:t>samplestr</a:t>
            </a:r>
            <a:r>
              <a:rPr lang="en-US" dirty="0"/>
              <a:t>[0:3:1]: </a:t>
            </a:r>
          </a:p>
          <a:p>
            <a:r>
              <a:rPr lang="en-US" dirty="0"/>
              <a:t>    print(</a:t>
            </a:r>
            <a:r>
              <a:rPr lang="en-US" dirty="0" err="1"/>
              <a:t>elem</a:t>
            </a:r>
            <a:r>
              <a:rPr lang="en-US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9100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</a:t>
            </a:r>
            <a:r>
              <a:rPr lang="en-US" dirty="0" err="1"/>
              <a:t>elem</a:t>
            </a:r>
            <a:r>
              <a:rPr lang="en-US" dirty="0"/>
              <a:t> in </a:t>
            </a:r>
            <a:r>
              <a:rPr lang="en-US" dirty="0" err="1"/>
              <a:t>sampleStr</a:t>
            </a:r>
            <a:r>
              <a:rPr lang="en-US" dirty="0"/>
              <a:t>[ : : 2] : </a:t>
            </a:r>
          </a:p>
          <a:p>
            <a:r>
              <a:rPr lang="en-US" dirty="0"/>
              <a:t>    print(</a:t>
            </a:r>
            <a:r>
              <a:rPr lang="en-US" dirty="0" err="1"/>
              <a:t>elem</a:t>
            </a:r>
            <a:r>
              <a:rPr lang="en-US" dirty="0"/>
              <a:t>)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for </a:t>
            </a:r>
            <a:r>
              <a:rPr lang="en-US" dirty="0" err="1"/>
              <a:t>elem</a:t>
            </a:r>
            <a:r>
              <a:rPr lang="en-US" dirty="0"/>
              <a:t> in </a:t>
            </a:r>
            <a:r>
              <a:rPr lang="en-US" dirty="0" err="1"/>
              <a:t>sampleStr</a:t>
            </a:r>
            <a:r>
              <a:rPr lang="en-US" dirty="0"/>
              <a:t>[ : :-1]:</a:t>
            </a:r>
          </a:p>
          <a:p>
            <a:r>
              <a:rPr lang="en-US" dirty="0"/>
              <a:t>    print(</a:t>
            </a:r>
            <a:r>
              <a:rPr lang="en-US" dirty="0" err="1"/>
              <a:t>elem</a:t>
            </a:r>
            <a:r>
              <a:rPr lang="en-US" dirty="0"/>
              <a:t>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2863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Factorial of</a:t>
            </a:r>
            <a:r>
              <a:rPr lang="en-US" baseline="0" dirty="0"/>
              <a:t> 5 is 5.4.3.2.1</a:t>
            </a:r>
          </a:p>
          <a:p>
            <a:endParaRPr lang="en-US" baseline="0" dirty="0"/>
          </a:p>
          <a:p>
            <a:r>
              <a:rPr lang="en-US" dirty="0"/>
              <a:t>def factorial(x):</a:t>
            </a:r>
          </a:p>
          <a:p>
            <a:r>
              <a:rPr lang="en-US" dirty="0"/>
              <a:t>    count=1</a:t>
            </a:r>
          </a:p>
          <a:p>
            <a:r>
              <a:rPr lang="en-US" dirty="0"/>
              <a:t>    for </a:t>
            </a:r>
            <a:r>
              <a:rPr lang="en-US" dirty="0" err="1"/>
              <a:t>i</a:t>
            </a:r>
            <a:r>
              <a:rPr lang="en-US" dirty="0"/>
              <a:t> in range(x):</a:t>
            </a:r>
          </a:p>
          <a:p>
            <a:r>
              <a:rPr lang="en-US" dirty="0"/>
              <a:t>        count=count*(i+1)</a:t>
            </a:r>
          </a:p>
          <a:p>
            <a:r>
              <a:rPr lang="en-US" dirty="0"/>
              <a:t>    return count</a:t>
            </a:r>
          </a:p>
          <a:p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9036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-1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0" y="1272550"/>
            <a:ext cx="12192000" cy="724065"/>
          </a:xfrm>
          <a:prstGeom prst="rect">
            <a:avLst/>
          </a:prstGeom>
        </p:spPr>
        <p:txBody>
          <a:bodyPr/>
          <a:lstStyle>
            <a:lvl1pPr>
              <a:defRPr sz="6667" b="1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0" y="3333685"/>
            <a:ext cx="12192000" cy="1096433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z="2400" dirty="0"/>
              <a:t>DEPARTMENT OR SUBTITLE</a:t>
            </a:r>
          </a:p>
          <a:p>
            <a:r>
              <a:rPr lang="en-US" sz="2400" dirty="0"/>
              <a:t>XX/XX/XX</a:t>
            </a:r>
          </a:p>
        </p:txBody>
      </p:sp>
      <p:pic>
        <p:nvPicPr>
          <p:cNvPr id="12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105" y="5217379"/>
            <a:ext cx="4579788" cy="1111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985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"/>
            <a:ext cx="12192000" cy="6372224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10/28/2019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391155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8" name="Rectangle 7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10/28/2019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7916592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49908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D600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90501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797BD-EE70-EE41-8811-F7DDAEBF7C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18BB4A-8179-394A-ADBC-02A7751B7E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566A5F-DC56-1049-A80F-61C2A62FD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03C32-0679-FA4A-89D9-BC4B4F5D1E88}" type="datetime1">
              <a:rPr lang="en-US" smtClean="0"/>
              <a:t>10/28/2019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99981B-8798-3C4C-9232-E4581A1E3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64F767-1AA0-6A48-B127-E1B251ACF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311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EC265-27C6-FA4E-82F5-04CA68C0D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F5120A-9D3E-C448-B4DA-6A03BE166D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D92F21-A036-FE41-9AD2-B62E81B81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C0D17-A2AD-EC40-B731-49C628BF345B}" type="datetime1">
              <a:rPr lang="en-US" smtClean="0"/>
              <a:t>10/28/2019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30833E-ED8F-2E49-8EB8-CF7425923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7D9855-5565-514A-B04D-41F5A35F3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4273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DBB82-650F-8444-A90E-76E212D9A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687FBC-E861-D94B-8F0D-10DED6B998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0115B7-1865-674E-871A-78B7DC700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10A0C-2601-4E42-BF4A-8E4CAF4E777E}" type="datetime1">
              <a:rPr lang="en-US" smtClean="0"/>
              <a:t>10/28/2019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014E96-5FAE-BE4C-966C-EC44900E7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3FA1B3-0116-7349-BDCA-B379688D1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5254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6ECD0-2D66-3948-9358-88F8B257A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FC5F2-A671-7E4E-A2E3-7A1C6E73ED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232131-EC12-534F-80D1-272E6928F1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D96494-18A2-7349-9D7F-118257F15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F2E34-6A78-814B-B81C-425DDA89FA62}" type="datetime1">
              <a:rPr lang="en-US" smtClean="0"/>
              <a:t>10/28/2019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6AB3F3-1403-B448-AB10-F1FE20000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DD1B9D-364B-ED42-9A10-A907E0AC6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9447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63852-DC57-E04C-99A8-7B54A4069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04E325-0269-5042-8F4A-1020D9397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91412D-F5BB-EF4F-8334-DB8E808E8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3E7CA6-C875-B84D-88BE-C3861E87DC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E927C0-9752-3242-B5CD-3F0565EEAD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BA5F3D-7BD5-7E4A-824F-72128E82B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2BE58-B347-5642-BBCF-DF1C15F9AA0A}" type="datetime1">
              <a:rPr lang="en-US" smtClean="0"/>
              <a:t>10/28/2019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D099D1-3AF2-3F4E-97EE-8CCDFA070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7901F1-AB98-D341-9269-12A433AB7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745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E5C43-A7E4-7A49-872F-2E51B61D8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7CB87A-AA4D-E341-9250-8F4E8A98C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30807-AA90-4F44-9F9A-2C642BD318CB}" type="datetime1">
              <a:rPr lang="en-US" smtClean="0"/>
              <a:t>10/28/2019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051508-AD47-2540-84A7-817905653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981D5A-F27D-BE4B-87AC-D6018E23B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703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709608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88430" y="3549698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21986" y="5846065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XX/XX/XX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:\Users\gardel2\Desktop\Brand Approval Reference\Rensselaer Logo Layered Files\RF0010-01 Rensselaer Large Logo\CMYK\PNGs\RF0010-01 Rensselaer Large Logo-with Tagline CMYK-TwoColor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427567" y="778934"/>
            <a:ext cx="4887503" cy="1186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18652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6167FD-A645-3147-8CA1-407496001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3704B-5CFB-AB41-B054-A64A09B59A9F}" type="datetime1">
              <a:rPr lang="en-US" smtClean="0"/>
              <a:t>10/28/2019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B43459-2D90-8A42-AD19-C0B1EC858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B0B2E9-B512-AD4B-A9EC-0BB76DD6F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724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BF823-4412-6F42-AA8C-5B755AB02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CC729-8CD1-2047-83FE-A93A58A76B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24A727-9BD3-1349-812F-645807193D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0EC7AD-B3EB-3D41-8F5E-269E6B2A6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41600-3BC1-6242-9E9B-F3663BA9032C}" type="datetime1">
              <a:rPr lang="en-US" smtClean="0"/>
              <a:t>10/28/2019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10E2A-501B-544C-A57E-BE452846D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DD4D60-E0A8-AD4B-BC61-887A0C4BA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7668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6DCD0-4E2B-DB43-AEB1-F6D3DE8AF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CB6224-1856-FB41-A4CF-DF2A0B5C6F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550EED-734F-734C-ACB2-71394B4946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15D603-3185-DB4F-A10D-12972388C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0F584-6B79-C143-8938-204C6F2F8CBC}" type="datetime1">
              <a:rPr lang="en-US" smtClean="0"/>
              <a:t>10/28/2019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E606A4-982F-5245-AECE-D6B1023F4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29AB63-3595-FD47-B53F-E530CEBB2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1765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387FA-223D-2247-BA4A-B15FF3D99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2889FB-923B-3C4C-A264-8AA6EBA579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F99B9-3F66-354C-A547-6061BCE07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D3E9E-748F-6048-AE9A-39C63B7BF76B}" type="datetime1">
              <a:rPr lang="en-US" smtClean="0"/>
              <a:t>10/28/2019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5FB7E-9ED8-6546-8D0C-CE4E08C7B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273ADE-2D98-524A-9B0C-4D0C772BA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93803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A60CF9-E77D-A640-95BD-DA7CEC8A9B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F95814-0EED-8A4F-98ED-BC55B4E47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400CC8-D43C-C84D-B0DF-34FEC07D3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44904-EF37-DC4A-A0FE-3CB87704FCBC}" type="datetime1">
              <a:rPr lang="en-US" smtClean="0"/>
              <a:t>10/28/2019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1D590D-1BF1-D943-8794-A888D6677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E40F07-77AB-854C-8603-D93DAC393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880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hoto-1442406964439-e46ab8eff7c4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1" t="14075" r="5310"/>
          <a:stretch/>
        </p:blipFill>
        <p:spPr>
          <a:xfrm>
            <a:off x="-1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8430" y="2943777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1986" y="5132468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11/30/17</a:t>
            </a:r>
          </a:p>
        </p:txBody>
      </p:sp>
      <p:pic>
        <p:nvPicPr>
          <p:cNvPr id="3075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567" y="5864001"/>
            <a:ext cx="2709476" cy="50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7060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10/28/2019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tx1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tx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299222" y="1051972"/>
            <a:ext cx="8343900" cy="2438400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27457502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096000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10/28/2019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9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0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99222" y="1041401"/>
            <a:ext cx="8343900" cy="278027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6027983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-1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10/28/2019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20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6420376" y="1032924"/>
            <a:ext cx="5432957" cy="2788749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4501855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6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1" y="1"/>
            <a:ext cx="12192001" cy="639054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bg1"/>
                </a:solidFill>
              </a:defRPr>
            </a:lvl2pPr>
            <a:lvl3pPr marL="531271" indent="-228594">
              <a:spcBef>
                <a:spcPts val="800"/>
              </a:spcBef>
              <a:buClr>
                <a:schemeClr val="bg1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bg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10/28/2019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98451" y="1023066"/>
            <a:ext cx="6817783" cy="253611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1694545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31348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3671" y="4274833"/>
            <a:ext cx="10972800" cy="1143000"/>
          </a:xfrm>
          <a:prstGeom prst="rect">
            <a:avLst/>
          </a:prstGeom>
        </p:spPr>
        <p:txBody>
          <a:bodyPr vert="horz"/>
          <a:lstStyle>
            <a:lvl1pPr algn="l">
              <a:defRPr sz="7200"/>
            </a:lvl1pPr>
          </a:lstStyle>
          <a:p>
            <a:pPr>
              <a:lnSpc>
                <a:spcPct val="80000"/>
              </a:lnSpc>
            </a:pP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“</a:t>
            </a: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This is an excellent location </a:t>
            </a:r>
            <a:b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for a quote.</a:t>
            </a: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”</a:t>
            </a:r>
          </a:p>
        </p:txBody>
      </p:sp>
      <p:sp>
        <p:nvSpPr>
          <p:cNvPr id="9" name="Rectangle 8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10/28/2019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8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244185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695349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 userDrawn="1"/>
        </p:nvSpPr>
        <p:spPr>
          <a:xfrm>
            <a:off x="285674" y="749447"/>
            <a:ext cx="11087801" cy="965420"/>
          </a:xfrm>
          <a:prstGeom prst="rect">
            <a:avLst/>
          </a:prstGeom>
          <a:ln>
            <a:noFill/>
          </a:ln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5000" b="1" kern="1200" spc="0" baseline="0">
                <a:solidFill>
                  <a:srgbClr val="FFFFFF"/>
                </a:solidFill>
                <a:effectLst/>
                <a:latin typeface="Arial"/>
                <a:ea typeface="+mj-ea"/>
                <a:cs typeface="Arial"/>
              </a:defRPr>
            </a:lvl1pPr>
          </a:lstStyle>
          <a:p>
            <a:r>
              <a:rPr lang="en-US" sz="5333" b="1" dirty="0">
                <a:solidFill>
                  <a:srgbClr val="54585A"/>
                </a:solidFill>
              </a:rPr>
              <a:t>Divider Slide 1</a:t>
            </a:r>
            <a:br>
              <a:rPr lang="en-US" sz="5333" b="1" dirty="0">
                <a:solidFill>
                  <a:srgbClr val="54585A"/>
                </a:solidFill>
              </a:rPr>
            </a:br>
            <a:r>
              <a:rPr lang="en-US" sz="5333" b="1" dirty="0">
                <a:solidFill>
                  <a:srgbClr val="54585A"/>
                </a:solidFill>
              </a:rPr>
              <a:t>Two Lines Max</a:t>
            </a:r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10/28/2019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2069398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021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</p:sldLayoutIdLst>
  <p:hf sldNum="0" hdr="0" ftr="0" dt="0"/>
  <p:txStyles>
    <p:titleStyle>
      <a:lvl1pPr algn="ctr" defTabSz="609585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23FA5D-9CAF-714F-AB2A-BE4EE5231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4D3C97-7F1C-2A49-8E10-0EC7CD33CA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C4AF73-E8AC-3C43-8520-2677CF0F3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626ED2-FC95-2D48-B30E-8E63605ABB54}" type="datetime1">
              <a:rPr lang="en-US" smtClean="0"/>
              <a:t>10/28/2019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B712F1-1888-394F-8FF2-850AB922A6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7C2B51-6B1A-3545-8AB5-C2F0D51C1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FCE5F3-0296-3D48-A0F0-A60BF65F4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766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18" Type="http://schemas.openxmlformats.org/officeDocument/2006/relationships/customXml" Target="../ink/ink3.xml"/><Relationship Id="rId17" Type="http://schemas.openxmlformats.org/officeDocument/2006/relationships/image" Target="../media/image15.emf"/><Relationship Id="rId25" Type="http://schemas.openxmlformats.org/officeDocument/2006/relationships/image" Target="../media/image19.emf"/><Relationship Id="rId2" Type="http://schemas.openxmlformats.org/officeDocument/2006/relationships/customXml" Target="../ink/ink1.xml"/><Relationship Id="rId16" Type="http://schemas.openxmlformats.org/officeDocument/2006/relationships/customXml" Target="../ink/ink2.xml"/><Relationship Id="rId1" Type="http://schemas.openxmlformats.org/officeDocument/2006/relationships/slideLayout" Target="../slideLayouts/slideLayout15.xml"/><Relationship Id="rId15" Type="http://schemas.openxmlformats.org/officeDocument/2006/relationships/image" Target="../media/image1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335229" y="4954385"/>
            <a:ext cx="11087801" cy="609435"/>
          </a:xfrm>
        </p:spPr>
        <p:txBody>
          <a:bodyPr/>
          <a:lstStyle/>
          <a:p>
            <a:r>
              <a:rPr lang="en-US" dirty="0"/>
              <a:t>DEPARTMENT OF COMPUTER SCIENCE     |    </a:t>
            </a:r>
            <a:r>
              <a:rPr lang="en-US" dirty="0" smtClean="0"/>
              <a:t>10</a:t>
            </a:r>
            <a:r>
              <a:rPr lang="en-US" dirty="0" smtClean="0"/>
              <a:t>/29/2019</a:t>
            </a:r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430" y="1903616"/>
            <a:ext cx="11087801" cy="1972157"/>
          </a:xfrm>
        </p:spPr>
        <p:txBody>
          <a:bodyPr/>
          <a:lstStyle/>
          <a:p>
            <a:r>
              <a:rPr lang="en-US" dirty="0"/>
              <a:t>Lecture </a:t>
            </a:r>
            <a:r>
              <a:rPr lang="en-US" dirty="0" smtClean="0"/>
              <a:t>15: </a:t>
            </a:r>
            <a:r>
              <a:rPr lang="en-US" dirty="0"/>
              <a:t>Introduction to Computer Programming Course - CS1010</a:t>
            </a:r>
          </a:p>
        </p:txBody>
      </p:sp>
    </p:spTree>
    <p:extLst>
      <p:ext uri="{BB962C8B-B14F-4D97-AF65-F5344CB8AC3E}">
        <p14:creationId xmlns:p14="http://schemas.microsoft.com/office/powerpoint/2010/main" val="101180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continued…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step size can also be negative, but when it is, the starting index should be larger than the stopping index:</a:t>
            </a:r>
          </a:p>
          <a:p>
            <a:pPr lvl="1"/>
            <a:r>
              <a:rPr lang="en-US" dirty="0"/>
              <a:t> for x in range(2048,2000,-4):</a:t>
            </a:r>
          </a:p>
          <a:p>
            <a:pPr lvl="1"/>
            <a:r>
              <a:rPr lang="en-US" dirty="0"/>
              <a:t>    print(x, end=" ") </a:t>
            </a:r>
          </a:p>
          <a:p>
            <a:pPr lvl="1"/>
            <a:r>
              <a:rPr lang="en-US" dirty="0"/>
              <a:t>[2048 2044 2040 2036 2032 2028 2024 2020 2016 2012 2008 2004]</a:t>
            </a:r>
          </a:p>
          <a:p>
            <a:r>
              <a:rPr lang="en-US" dirty="0"/>
              <a:t>Example:</a:t>
            </a:r>
          </a:p>
          <a:p>
            <a:pPr lvl="1"/>
            <a:r>
              <a:rPr lang="fr-FR" dirty="0"/>
              <a:t>values = ['</a:t>
            </a:r>
            <a:r>
              <a:rPr lang="fr-FR" dirty="0" err="1"/>
              <a:t>a','b','c</a:t>
            </a:r>
            <a:r>
              <a:rPr lang="fr-FR" dirty="0"/>
              <a:t>']</a:t>
            </a:r>
          </a:p>
          <a:p>
            <a:pPr lvl="1"/>
            <a:r>
              <a:rPr lang="fr-FR" dirty="0" err="1"/>
              <a:t>len</a:t>
            </a:r>
            <a:r>
              <a:rPr lang="fr-FR" dirty="0"/>
              <a:t>(values) </a:t>
            </a:r>
          </a:p>
          <a:p>
            <a:pPr lvl="1"/>
            <a:r>
              <a:rPr lang="fr-FR" dirty="0"/>
              <a:t>list(range(3))</a:t>
            </a:r>
          </a:p>
          <a:p>
            <a:pPr lvl="1"/>
            <a:r>
              <a:rPr lang="fr-FR" dirty="0"/>
              <a:t>list(range(</a:t>
            </a:r>
            <a:r>
              <a:rPr lang="fr-FR" dirty="0" err="1"/>
              <a:t>len</a:t>
            </a:r>
            <a:r>
              <a:rPr lang="fr-FR" dirty="0"/>
              <a:t>(values)))</a:t>
            </a:r>
          </a:p>
          <a:p>
            <a:pPr lvl="1"/>
            <a:r>
              <a:rPr lang="fr-FR" dirty="0" err="1"/>
              <a:t>Result</a:t>
            </a:r>
            <a:r>
              <a:rPr lang="fr-FR" dirty="0"/>
              <a:t>: [0,1,2]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0498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Printing index and values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a </a:t>
            </a:r>
            <a:r>
              <a:rPr lang="en-US" dirty="0" smtClean="0"/>
              <a:t>given </a:t>
            </a:r>
            <a:r>
              <a:rPr lang="en-US" dirty="0"/>
              <a:t>list print its values and index</a:t>
            </a:r>
          </a:p>
        </p:txBody>
      </p:sp>
    </p:spTree>
    <p:extLst>
      <p:ext uri="{BB962C8B-B14F-4D97-AF65-F5344CB8AC3E}">
        <p14:creationId xmlns:p14="http://schemas.microsoft.com/office/powerpoint/2010/main" val="2070907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Over-write elements in a list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Replace a list with a single value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 Replace element of a list with twice its value</a:t>
            </a:r>
          </a:p>
        </p:txBody>
      </p:sp>
    </p:spTree>
    <p:extLst>
      <p:ext uri="{BB962C8B-B14F-4D97-AF65-F5344CB8AC3E}">
        <p14:creationId xmlns:p14="http://schemas.microsoft.com/office/powerpoint/2010/main" val="2247728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Enumerate function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x in enumerate('</a:t>
            </a:r>
            <a:r>
              <a:rPr lang="en-US" dirty="0" err="1"/>
              <a:t>abc</a:t>
            </a:r>
            <a:r>
              <a:rPr lang="en-US" dirty="0"/>
              <a:t>'):</a:t>
            </a:r>
          </a:p>
          <a:p>
            <a:r>
              <a:rPr lang="en-US" dirty="0"/>
              <a:t>    print (x)</a:t>
            </a:r>
          </a:p>
          <a:p>
            <a:r>
              <a:rPr lang="en-US" u="sng" dirty="0"/>
              <a:t>Result:</a:t>
            </a:r>
          </a:p>
          <a:p>
            <a:r>
              <a:rPr lang="en-US" dirty="0"/>
              <a:t>(0, 'a')</a:t>
            </a:r>
          </a:p>
          <a:p>
            <a:r>
              <a:rPr lang="en-US" dirty="0"/>
              <a:t>(1, 'b')</a:t>
            </a:r>
          </a:p>
          <a:p>
            <a:r>
              <a:rPr lang="en-US" dirty="0"/>
              <a:t>(2, 'c')</a:t>
            </a:r>
          </a:p>
        </p:txBody>
      </p:sp>
    </p:spTree>
    <p:extLst>
      <p:ext uri="{BB962C8B-B14F-4D97-AF65-F5344CB8AC3E}">
        <p14:creationId xmlns:p14="http://schemas.microsoft.com/office/powerpoint/2010/main" val="398479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Enumerate continued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values=[1,2,3,4]   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   </a:t>
            </a:r>
          </a:p>
        </p:txBody>
      </p:sp>
    </p:spTree>
    <p:extLst>
      <p:ext uri="{BB962C8B-B14F-4D97-AF65-F5344CB8AC3E}">
        <p14:creationId xmlns:p14="http://schemas.microsoft.com/office/powerpoint/2010/main" val="3863093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Else in For loop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x in range(6):</a:t>
            </a:r>
            <a:br>
              <a:rPr lang="en-US" dirty="0"/>
            </a:br>
            <a:r>
              <a:rPr lang="en-US" dirty="0"/>
              <a:t>  print(x)</a:t>
            </a:r>
            <a:br>
              <a:rPr lang="en-US" dirty="0"/>
            </a:br>
            <a:r>
              <a:rPr lang="en-US" dirty="0"/>
              <a:t>else:</a:t>
            </a:r>
            <a:br>
              <a:rPr lang="en-US" dirty="0"/>
            </a:br>
            <a:r>
              <a:rPr lang="en-US" dirty="0"/>
              <a:t>  print("Finally finished!") </a:t>
            </a:r>
          </a:p>
        </p:txBody>
      </p:sp>
    </p:spTree>
    <p:extLst>
      <p:ext uri="{BB962C8B-B14F-4D97-AF65-F5344CB8AC3E}">
        <p14:creationId xmlns:p14="http://schemas.microsoft.com/office/powerpoint/2010/main" val="247944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Nested for loop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 nested loop is a loop inside a loop.</a:t>
            </a:r>
          </a:p>
          <a:p>
            <a:endParaRPr lang="en-US" dirty="0"/>
          </a:p>
          <a:p>
            <a:r>
              <a:rPr lang="en-US" dirty="0"/>
              <a:t>The "inner loop" will be executed one time for each iteration of the "outer loop":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/>
              <a:t>adj</a:t>
            </a:r>
            <a:r>
              <a:rPr lang="en-US" dirty="0"/>
              <a:t> = ["red", "big", "tasty"]</a:t>
            </a:r>
          </a:p>
          <a:p>
            <a:r>
              <a:rPr lang="en-US" dirty="0"/>
              <a:t>fruits = ["apple", "banana", "cherry"]</a:t>
            </a:r>
          </a:p>
          <a:p>
            <a:endParaRPr lang="en-US" dirty="0"/>
          </a:p>
          <a:p>
            <a:r>
              <a:rPr lang="en-US" dirty="0"/>
              <a:t>for x in </a:t>
            </a:r>
            <a:r>
              <a:rPr lang="en-US" dirty="0" err="1"/>
              <a:t>adj</a:t>
            </a:r>
            <a:r>
              <a:rPr lang="en-US" dirty="0"/>
              <a:t>:</a:t>
            </a:r>
          </a:p>
          <a:p>
            <a:r>
              <a:rPr lang="en-US" dirty="0"/>
              <a:t>  for y in fruits:</a:t>
            </a:r>
          </a:p>
          <a:p>
            <a:r>
              <a:rPr lang="en-US" dirty="0"/>
              <a:t>    print(x, y) </a:t>
            </a:r>
          </a:p>
        </p:txBody>
      </p:sp>
    </p:spTree>
    <p:extLst>
      <p:ext uri="{BB962C8B-B14F-4D97-AF65-F5344CB8AC3E}">
        <p14:creationId xmlns:p14="http://schemas.microsoft.com/office/powerpoint/2010/main" val="3076281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Iterate over portion of a string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iterate over a portion of string like a sub string , we can use slicing operator to generate a sub string and then iterate over that sub string. </a:t>
            </a:r>
          </a:p>
          <a:p>
            <a:r>
              <a:rPr lang="en-US" dirty="0"/>
              <a:t>To generate a slice we will use [] operator i.e.</a:t>
            </a:r>
          </a:p>
          <a:p>
            <a:r>
              <a:rPr lang="en-US" b="1" dirty="0"/>
              <a:t>string[start : stop : step size]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460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Iterate over string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Given a string, iterate over the first 3 elements of the string.</a:t>
            </a:r>
          </a:p>
        </p:txBody>
      </p:sp>
    </p:spTree>
    <p:extLst>
      <p:ext uri="{BB962C8B-B14F-4D97-AF65-F5344CB8AC3E}">
        <p14:creationId xmlns:p14="http://schemas.microsoft.com/office/powerpoint/2010/main" val="3527688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Over a string by skipping characters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Over string in backward / reverse direction using slicing</a:t>
            </a:r>
          </a:p>
        </p:txBody>
      </p:sp>
    </p:spTree>
    <p:extLst>
      <p:ext uri="{BB962C8B-B14F-4D97-AF65-F5344CB8AC3E}">
        <p14:creationId xmlns:p14="http://schemas.microsoft.com/office/powerpoint/2010/main" val="4246858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19497"/>
            <a:ext cx="10515600" cy="4757466"/>
          </a:xfrm>
        </p:spPr>
        <p:txBody>
          <a:bodyPr/>
          <a:lstStyle/>
          <a:p>
            <a:endParaRPr lang="en-US" dirty="0" smtClean="0"/>
          </a:p>
          <a:p>
            <a:r>
              <a:rPr lang="en-US" dirty="0" smtClean="0"/>
              <a:t>Exam </a:t>
            </a:r>
            <a:r>
              <a:rPr lang="en-US" dirty="0"/>
              <a:t>2 is scheduled for </a:t>
            </a:r>
            <a:r>
              <a:rPr lang="en-US" dirty="0" smtClean="0"/>
              <a:t>Tuesday (November 5)</a:t>
            </a:r>
            <a:endParaRPr lang="en-US" dirty="0" smtClean="0"/>
          </a:p>
          <a:p>
            <a:r>
              <a:rPr lang="en-US" dirty="0" smtClean="0"/>
              <a:t>We will review the exam </a:t>
            </a:r>
            <a:r>
              <a:rPr lang="en-US" dirty="0" smtClean="0"/>
              <a:t>this Friday (November 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812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an integer as input, write a function that finds its factorial.</a:t>
            </a:r>
          </a:p>
        </p:txBody>
      </p:sp>
    </p:spTree>
    <p:extLst>
      <p:ext uri="{BB962C8B-B14F-4D97-AF65-F5344CB8AC3E}">
        <p14:creationId xmlns:p14="http://schemas.microsoft.com/office/powerpoint/2010/main" val="1658916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Define a function called count that has two arguments called sequence and item. Return the number of times the item occurs in the </a:t>
            </a:r>
            <a:r>
              <a:rPr lang="en-US" dirty="0" err="1"/>
              <a:t>list.For</a:t>
            </a:r>
            <a:r>
              <a:rPr lang="en-US" dirty="0"/>
              <a:t> example: count([1,2,1,1], 1) should return 3 (because 1 appears 3 times in the list).</a:t>
            </a:r>
          </a:p>
        </p:txBody>
      </p:sp>
    </p:spTree>
    <p:extLst>
      <p:ext uri="{BB962C8B-B14F-4D97-AF65-F5344CB8AC3E}">
        <p14:creationId xmlns:p14="http://schemas.microsoft.com/office/powerpoint/2010/main" val="1883993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87066"/>
            <a:ext cx="10515600" cy="816905"/>
          </a:xfrm>
        </p:spPr>
        <p:txBody>
          <a:bodyPr/>
          <a:lstStyle/>
          <a:p>
            <a:r>
              <a:rPr lang="en-US" dirty="0" smtClean="0"/>
              <a:t>Algorithm for Printing Patterns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93902"/>
            <a:ext cx="10515600" cy="521877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We need to use two for loops to print pattern, i.e. nested loops.</a:t>
            </a:r>
          </a:p>
          <a:p>
            <a:r>
              <a:rPr lang="en-US" b="1" dirty="0"/>
              <a:t>There is a typical structure to print any pattern</a:t>
            </a:r>
            <a:r>
              <a:rPr lang="en-US" dirty="0"/>
              <a:t>, i.e. </a:t>
            </a:r>
            <a:r>
              <a:rPr lang="en-US" b="1" dirty="0"/>
              <a:t>the number of rows and column in the pattern</a:t>
            </a:r>
            <a:r>
              <a:rPr lang="en-US" dirty="0"/>
              <a:t>. </a:t>
            </a:r>
            <a:endParaRPr lang="en-US" dirty="0" smtClean="0"/>
          </a:p>
          <a:p>
            <a:r>
              <a:rPr lang="en-US" dirty="0" smtClean="0"/>
              <a:t>Outer </a:t>
            </a:r>
            <a:r>
              <a:rPr lang="en-US" dirty="0"/>
              <a:t>loop tells us the number of rows used and inner loop tells us the column used to print pattern.</a:t>
            </a:r>
          </a:p>
          <a:p>
            <a:r>
              <a:rPr lang="en-US" dirty="0"/>
              <a:t>Accept the number rows user want to print in the pattern.</a:t>
            </a:r>
          </a:p>
          <a:p>
            <a:r>
              <a:rPr lang="en-US" dirty="0"/>
              <a:t>Iterate those number using outer for loop to handle the number of rows.</a:t>
            </a:r>
          </a:p>
          <a:p>
            <a:r>
              <a:rPr lang="en-US" dirty="0"/>
              <a:t>Inner loop to handle the number of columns. Inner loop iteration depends on the values of the outer loop.</a:t>
            </a:r>
          </a:p>
          <a:p>
            <a:r>
              <a:rPr lang="en-US" dirty="0"/>
              <a:t>Print start, number, asterisk, Pyramid and diamond pattern using the </a:t>
            </a:r>
            <a:r>
              <a:rPr lang="en-US" b="1" dirty="0"/>
              <a:t>print()</a:t>
            </a:r>
            <a:r>
              <a:rPr lang="en-US" dirty="0"/>
              <a:t> function.</a:t>
            </a:r>
          </a:p>
          <a:p>
            <a:r>
              <a:rPr lang="en-US" dirty="0"/>
              <a:t>Add a new line after each row, i.e. after each iteration of outer for loop so you can display pattern appropriately.</a:t>
            </a:r>
          </a:p>
        </p:txBody>
      </p:sp>
    </p:spTree>
    <p:extLst>
      <p:ext uri="{BB962C8B-B14F-4D97-AF65-F5344CB8AC3E}">
        <p14:creationId xmlns:p14="http://schemas.microsoft.com/office/powerpoint/2010/main" val="3561789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C867E-E27E-400D-AC0C-645CDD5D3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BA8A78-34B2-4255-9539-0788689D0F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Write a Python Program (Using for loop) to create the following pattern:</a:t>
            </a:r>
          </a:p>
          <a:p>
            <a:pPr marL="0" indent="0">
              <a:buNone/>
            </a:pPr>
            <a:r>
              <a:rPr lang="en-US" dirty="0">
                <a:latin typeface="Helvetica" panose="020B0604020202020204" pitchFamily="34" charset="0"/>
              </a:rPr>
              <a:t>* </a:t>
            </a:r>
            <a:r>
              <a:rPr lang="en-US" dirty="0"/>
              <a:t/>
            </a:r>
            <a:br>
              <a:rPr lang="en-US" dirty="0"/>
            </a:br>
            <a:r>
              <a:rPr lang="en-US" dirty="0">
                <a:latin typeface="Helvetica" panose="020B0604020202020204" pitchFamily="34" charset="0"/>
              </a:rPr>
              <a:t>* * </a:t>
            </a:r>
            <a:r>
              <a:rPr lang="en-US" dirty="0"/>
              <a:t/>
            </a:r>
            <a:br>
              <a:rPr lang="en-US" dirty="0"/>
            </a:br>
            <a:r>
              <a:rPr lang="en-US" dirty="0">
                <a:latin typeface="Helvetica" panose="020B0604020202020204" pitchFamily="34" charset="0"/>
              </a:rPr>
              <a:t>* * * </a:t>
            </a:r>
            <a:r>
              <a:rPr lang="en-US" dirty="0"/>
              <a:t/>
            </a:r>
            <a:br>
              <a:rPr lang="en-US" dirty="0"/>
            </a:br>
            <a:r>
              <a:rPr lang="en-US" dirty="0">
                <a:latin typeface="Helvetica" panose="020B0604020202020204" pitchFamily="34" charset="0"/>
              </a:rPr>
              <a:t>* * * * </a:t>
            </a:r>
            <a:r>
              <a:rPr lang="en-US" dirty="0"/>
              <a:t/>
            </a:r>
            <a:br>
              <a:rPr lang="en-US" dirty="0"/>
            </a:br>
            <a:r>
              <a:rPr lang="en-US" dirty="0">
                <a:latin typeface="Helvetica" panose="020B0604020202020204" pitchFamily="34" charset="0"/>
              </a:rPr>
              <a:t>* * * * * </a:t>
            </a:r>
            <a:r>
              <a:rPr lang="en-US" dirty="0"/>
              <a:t/>
            </a:r>
            <a:br>
              <a:rPr lang="en-US" dirty="0"/>
            </a:br>
            <a:r>
              <a:rPr lang="en-US" dirty="0">
                <a:latin typeface="Helvetica" panose="020B0604020202020204" pitchFamily="34" charset="0"/>
              </a:rPr>
              <a:t>* * * * </a:t>
            </a:r>
            <a:r>
              <a:rPr lang="en-US" dirty="0"/>
              <a:t/>
            </a:r>
            <a:br>
              <a:rPr lang="en-US" dirty="0"/>
            </a:br>
            <a:r>
              <a:rPr lang="en-US" dirty="0">
                <a:latin typeface="Helvetica" panose="020B0604020202020204" pitchFamily="34" charset="0"/>
              </a:rPr>
              <a:t>* * * </a:t>
            </a:r>
            <a:r>
              <a:rPr lang="en-US" dirty="0"/>
              <a:t/>
            </a:r>
            <a:br>
              <a:rPr lang="en-US" dirty="0"/>
            </a:br>
            <a:r>
              <a:rPr lang="en-US" dirty="0">
                <a:latin typeface="Helvetica" panose="020B0604020202020204" pitchFamily="34" charset="0"/>
              </a:rPr>
              <a:t>* * </a:t>
            </a:r>
            <a:r>
              <a:rPr lang="en-US" dirty="0"/>
              <a:t/>
            </a:r>
            <a:br>
              <a:rPr lang="en-US" dirty="0"/>
            </a:br>
            <a:r>
              <a:rPr lang="en-US" dirty="0">
                <a:latin typeface="Helvetica" panose="020B0604020202020204" pitchFamily="34" charset="0"/>
              </a:rPr>
              <a:t>*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7252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58F37-311C-46DE-A469-4D2382D72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44BB9B-7911-4840-8006-4E7D7C5790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program using for loops to print Fibonacci series up to a given integer.</a:t>
            </a:r>
          </a:p>
          <a:p>
            <a:r>
              <a:rPr lang="en-US" dirty="0"/>
              <a:t>[0,1,1,2,3,5,8,13]</a:t>
            </a:r>
          </a:p>
        </p:txBody>
      </p:sp>
    </p:spTree>
    <p:extLst>
      <p:ext uri="{BB962C8B-B14F-4D97-AF65-F5344CB8AC3E}">
        <p14:creationId xmlns:p14="http://schemas.microsoft.com/office/powerpoint/2010/main" val="3615184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5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Print the given number pattern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 </a:t>
            </a:r>
          </a:p>
          <a:p>
            <a:r>
              <a:rPr lang="en-US" dirty="0"/>
              <a:t>2 2 </a:t>
            </a:r>
          </a:p>
          <a:p>
            <a:r>
              <a:rPr lang="en-US" dirty="0"/>
              <a:t>3 3 3 </a:t>
            </a:r>
          </a:p>
          <a:p>
            <a:r>
              <a:rPr lang="en-US" dirty="0"/>
              <a:t>4 4 4 4 </a:t>
            </a:r>
          </a:p>
          <a:p>
            <a:r>
              <a:rPr lang="en-US" dirty="0"/>
              <a:t>5 5 5 5 5 </a:t>
            </a:r>
          </a:p>
          <a:p>
            <a:r>
              <a:rPr lang="en-US" dirty="0"/>
              <a:t>6 6 6 6 6 6 </a:t>
            </a:r>
          </a:p>
          <a:p>
            <a:r>
              <a:rPr lang="en-US" dirty="0"/>
              <a:t>7 7 7 7 7 7 7 </a:t>
            </a:r>
          </a:p>
          <a:p>
            <a:r>
              <a:rPr lang="en-US" dirty="0"/>
              <a:t>8 8 8 8 8 8 8 8 </a:t>
            </a:r>
          </a:p>
          <a:p>
            <a:r>
              <a:rPr lang="en-US" dirty="0"/>
              <a:t>9 9 9 9 9 9 9 9 9</a:t>
            </a:r>
          </a:p>
        </p:txBody>
      </p:sp>
    </p:spTree>
    <p:extLst>
      <p:ext uri="{BB962C8B-B14F-4D97-AF65-F5344CB8AC3E}">
        <p14:creationId xmlns:p14="http://schemas.microsoft.com/office/powerpoint/2010/main" val="925824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Class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More Problems on For Loops</a:t>
            </a:r>
          </a:p>
          <a:p>
            <a:pPr marL="0" indent="0">
              <a:buNone/>
            </a:pPr>
            <a:r>
              <a:rPr lang="en-US" dirty="0" smtClean="0"/>
              <a:t>In-Class Exercise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9859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F9B98-4665-2148-A0B2-C543C4251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129993"/>
            <a:ext cx="10515600" cy="1325563"/>
          </a:xfrm>
        </p:spPr>
        <p:txBody>
          <a:bodyPr/>
          <a:lstStyle/>
          <a:p>
            <a:r>
              <a:rPr lang="en-US" dirty="0"/>
              <a:t>Goals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708DE5-C10C-1243-998A-74D00326CF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Loops</a:t>
            </a:r>
          </a:p>
          <a:p>
            <a:r>
              <a:rPr lang="en-US" dirty="0"/>
              <a:t>Problems on For Loops</a:t>
            </a:r>
          </a:p>
        </p:txBody>
      </p:sp>
    </p:spTree>
    <p:extLst>
      <p:ext uri="{BB962C8B-B14F-4D97-AF65-F5344CB8AC3E}">
        <p14:creationId xmlns:p14="http://schemas.microsoft.com/office/powerpoint/2010/main" val="1711083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 to remember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For all while loops we must:</a:t>
            </a:r>
          </a:p>
          <a:p>
            <a:pPr lvl="1"/>
            <a:r>
              <a:rPr lang="en-US" sz="3200" dirty="0"/>
              <a:t>Initialize</a:t>
            </a:r>
          </a:p>
          <a:p>
            <a:pPr lvl="1"/>
            <a:r>
              <a:rPr lang="en-US" sz="3200" dirty="0"/>
              <a:t>Give condition (of while)</a:t>
            </a:r>
          </a:p>
          <a:p>
            <a:pPr lvl="1"/>
            <a:r>
              <a:rPr lang="en-US" sz="3200" dirty="0"/>
              <a:t>Specify action</a:t>
            </a:r>
          </a:p>
          <a:p>
            <a:pPr lvl="1"/>
            <a:r>
              <a:rPr lang="en-US" sz="3200" dirty="0"/>
              <a:t>Increment and/or decrement</a:t>
            </a:r>
          </a:p>
        </p:txBody>
      </p:sp>
    </p:spTree>
    <p:extLst>
      <p:ext uri="{BB962C8B-B14F-4D97-AF65-F5344CB8AC3E}">
        <p14:creationId xmlns:p14="http://schemas.microsoft.com/office/powerpoint/2010/main" val="2319871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Loops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Loop is a counted Loop:</a:t>
            </a:r>
          </a:p>
          <a:p>
            <a:pPr lvl="1"/>
            <a:r>
              <a:rPr lang="en-US" dirty="0"/>
              <a:t>We know how many iterations are required to accomplish a task</a:t>
            </a:r>
          </a:p>
          <a:p>
            <a:r>
              <a:rPr lang="en-US" dirty="0"/>
              <a:t>Many objects in Python are ‘iterable’.</a:t>
            </a:r>
          </a:p>
          <a:p>
            <a:r>
              <a:rPr lang="en-US" dirty="0"/>
              <a:t>We can iterate over every element in an object.</a:t>
            </a:r>
          </a:p>
          <a:p>
            <a:r>
              <a:rPr lang="en-US" dirty="0"/>
              <a:t>For example we can iterate over every element in a string or a list.</a:t>
            </a:r>
          </a:p>
          <a:p>
            <a:r>
              <a:rPr lang="en-US" dirty="0"/>
              <a:t>For loops can be used to execute a block of code for every iteration.</a:t>
            </a:r>
          </a:p>
        </p:txBody>
      </p:sp>
    </p:spTree>
    <p:extLst>
      <p:ext uri="{BB962C8B-B14F-4D97-AF65-F5344CB8AC3E}">
        <p14:creationId xmlns:p14="http://schemas.microsoft.com/office/powerpoint/2010/main" val="1475971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38124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For Loops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Structure of for loops:</a:t>
            </a:r>
          </a:p>
          <a:p>
            <a:pPr lvl="1"/>
            <a:r>
              <a:rPr lang="en-US" dirty="0" smtClean="0"/>
              <a:t>for </a:t>
            </a:r>
            <a:r>
              <a:rPr lang="en-US" dirty="0" smtClean="0">
                <a:solidFill>
                  <a:srgbClr val="FF0000"/>
                </a:solidFill>
              </a:rPr>
              <a:t>variable</a:t>
            </a:r>
            <a:r>
              <a:rPr lang="en-US" dirty="0" smtClean="0"/>
              <a:t> in </a:t>
            </a:r>
            <a:r>
              <a:rPr lang="en-US" dirty="0" smtClean="0">
                <a:solidFill>
                  <a:srgbClr val="FF0000"/>
                </a:solidFill>
              </a:rPr>
              <a:t>iterable</a:t>
            </a:r>
            <a:r>
              <a:rPr lang="en-US" dirty="0" smtClean="0"/>
              <a:t>:</a:t>
            </a:r>
          </a:p>
          <a:p>
            <a:pPr lvl="2"/>
            <a:r>
              <a:rPr lang="en-US" dirty="0" smtClean="0"/>
              <a:t>Do something using the </a:t>
            </a:r>
            <a:r>
              <a:rPr lang="en-US" dirty="0" smtClean="0">
                <a:solidFill>
                  <a:srgbClr val="FF0000"/>
                </a:solidFill>
              </a:rPr>
              <a:t>actual</a:t>
            </a:r>
            <a:r>
              <a:rPr lang="en-US" dirty="0" smtClean="0"/>
              <a:t> value of elements in the iterable</a:t>
            </a:r>
          </a:p>
          <a:p>
            <a:pPr lvl="2"/>
            <a:r>
              <a:rPr lang="en-US" dirty="0" smtClean="0"/>
              <a:t>Do something using the </a:t>
            </a:r>
            <a:r>
              <a:rPr lang="en-US" dirty="0" smtClean="0">
                <a:solidFill>
                  <a:srgbClr val="FF0000"/>
                </a:solidFill>
              </a:rPr>
              <a:t>index</a:t>
            </a:r>
            <a:r>
              <a:rPr lang="en-US" dirty="0" smtClean="0"/>
              <a:t> of each element in the iterable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182028"/>
            <a:ext cx="5181600" cy="5274527"/>
          </a:xfrm>
        </p:spPr>
        <p:txBody>
          <a:bodyPr/>
          <a:lstStyle/>
          <a:p>
            <a:r>
              <a:rPr lang="en-US" dirty="0" smtClean="0"/>
              <a:t>Example to print </a:t>
            </a:r>
            <a:r>
              <a:rPr lang="en-US" b="1" u="sng" dirty="0" smtClean="0"/>
              <a:t>actual values </a:t>
            </a:r>
            <a:r>
              <a:rPr lang="en-US" dirty="0" smtClean="0"/>
              <a:t>of the </a:t>
            </a:r>
            <a:r>
              <a:rPr lang="en-US" dirty="0" smtClean="0">
                <a:solidFill>
                  <a:srgbClr val="FF0000"/>
                </a:solidFill>
              </a:rPr>
              <a:t>iterable</a:t>
            </a:r>
            <a:r>
              <a:rPr lang="en-US" dirty="0" smtClean="0"/>
              <a:t>:</a:t>
            </a:r>
          </a:p>
          <a:p>
            <a:r>
              <a:rPr lang="en-US" dirty="0" smtClean="0"/>
              <a:t>List1 (iterable)=[1,3,7,9]</a:t>
            </a:r>
          </a:p>
          <a:p>
            <a:r>
              <a:rPr lang="en-US" dirty="0"/>
              <a:t> </a:t>
            </a:r>
            <a:r>
              <a:rPr lang="en-US" dirty="0" smtClean="0"/>
              <a:t>for </a:t>
            </a:r>
            <a:r>
              <a:rPr lang="en-US" dirty="0" smtClean="0">
                <a:solidFill>
                  <a:srgbClr val="FF0000"/>
                </a:solidFill>
              </a:rPr>
              <a:t>x</a:t>
            </a:r>
            <a:r>
              <a:rPr lang="en-US" dirty="0" smtClean="0"/>
              <a:t> in </a:t>
            </a:r>
            <a:r>
              <a:rPr lang="en-US" dirty="0" smtClean="0">
                <a:solidFill>
                  <a:srgbClr val="FF0000"/>
                </a:solidFill>
              </a:rPr>
              <a:t>List1</a:t>
            </a:r>
            <a:r>
              <a:rPr lang="en-US" dirty="0" smtClean="0"/>
              <a:t>:</a:t>
            </a:r>
          </a:p>
          <a:p>
            <a:r>
              <a:rPr lang="en-US" dirty="0"/>
              <a:t> </a:t>
            </a:r>
            <a:r>
              <a:rPr lang="en-US" dirty="0" smtClean="0"/>
              <a:t>       print </a:t>
            </a:r>
            <a:r>
              <a:rPr lang="en-US" dirty="0" smtClean="0">
                <a:solidFill>
                  <a:srgbClr val="FF0000"/>
                </a:solidFill>
              </a:rPr>
              <a:t>x</a:t>
            </a:r>
          </a:p>
          <a:p>
            <a:r>
              <a:rPr lang="en-US" dirty="0" smtClean="0"/>
              <a:t>Example to </a:t>
            </a:r>
            <a:r>
              <a:rPr lang="en-US" b="1" u="sng" dirty="0" smtClean="0"/>
              <a:t>access/modify</a:t>
            </a:r>
            <a:r>
              <a:rPr lang="en-US" dirty="0" smtClean="0"/>
              <a:t> elements using </a:t>
            </a:r>
            <a:r>
              <a:rPr lang="en-US" b="1" u="sng" dirty="0" smtClean="0"/>
              <a:t>indices (position)</a:t>
            </a:r>
            <a:r>
              <a:rPr lang="en-US" dirty="0" smtClean="0"/>
              <a:t>:</a:t>
            </a:r>
          </a:p>
          <a:p>
            <a:r>
              <a:rPr lang="en-US" dirty="0" smtClean="0"/>
              <a:t>Str1(iterable) = ‘</a:t>
            </a:r>
            <a:r>
              <a:rPr lang="en-US" dirty="0" err="1" smtClean="0"/>
              <a:t>abcdef</a:t>
            </a:r>
            <a:r>
              <a:rPr lang="en-US" dirty="0" smtClean="0"/>
              <a:t>’</a:t>
            </a:r>
          </a:p>
          <a:p>
            <a:r>
              <a:rPr lang="en-US" dirty="0"/>
              <a:t> </a:t>
            </a:r>
            <a:r>
              <a:rPr lang="en-US" dirty="0" smtClean="0"/>
              <a:t>for </a:t>
            </a:r>
            <a:r>
              <a:rPr lang="en-US" dirty="0" err="1" smtClean="0">
                <a:solidFill>
                  <a:srgbClr val="FF0000"/>
                </a:solidFill>
              </a:rPr>
              <a:t>i</a:t>
            </a:r>
            <a:r>
              <a:rPr lang="en-US" dirty="0" smtClean="0"/>
              <a:t> in range(</a:t>
            </a:r>
            <a:r>
              <a:rPr lang="en-US" dirty="0" err="1" smtClean="0"/>
              <a:t>len</a:t>
            </a:r>
            <a:r>
              <a:rPr lang="en-US" dirty="0" smtClean="0"/>
              <a:t>(</a:t>
            </a:r>
            <a:r>
              <a:rPr lang="en-US" dirty="0" smtClean="0">
                <a:solidFill>
                  <a:srgbClr val="FF0000"/>
                </a:solidFill>
              </a:rPr>
              <a:t>Str1</a:t>
            </a:r>
            <a:r>
              <a:rPr lang="en-US" dirty="0" smtClean="0"/>
              <a:t>)):</a:t>
            </a:r>
          </a:p>
          <a:p>
            <a:r>
              <a:rPr lang="en-US" dirty="0"/>
              <a:t> </a:t>
            </a:r>
            <a:r>
              <a:rPr lang="en-US" dirty="0" smtClean="0"/>
              <a:t>       Str1</a:t>
            </a:r>
            <a:r>
              <a:rPr lang="en-US" dirty="0" smtClean="0">
                <a:solidFill>
                  <a:srgbClr val="FF0000"/>
                </a:solidFill>
              </a:rPr>
              <a:t>[</a:t>
            </a:r>
            <a:r>
              <a:rPr lang="en-US" dirty="0" err="1" smtClean="0">
                <a:solidFill>
                  <a:srgbClr val="FF0000"/>
                </a:solidFill>
              </a:rPr>
              <a:t>i</a:t>
            </a:r>
            <a:r>
              <a:rPr lang="en-US" dirty="0" smtClean="0">
                <a:solidFill>
                  <a:srgbClr val="FF0000"/>
                </a:solidFill>
              </a:rPr>
              <a:t>] </a:t>
            </a:r>
            <a:r>
              <a:rPr lang="en-US" dirty="0" smtClean="0"/>
              <a:t>= ‘n’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5687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Syntax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for variable in list/tuple/string: </a:t>
            </a:r>
          </a:p>
          <a:p>
            <a:r>
              <a:rPr lang="en-US" dirty="0"/>
              <a:t>       block of code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for c in (‘</a:t>
            </a:r>
            <a:r>
              <a:rPr lang="en-US" dirty="0" err="1"/>
              <a:t>abcd</a:t>
            </a:r>
            <a:r>
              <a:rPr lang="en-US" dirty="0"/>
              <a:t>’):</a:t>
            </a:r>
          </a:p>
          <a:p>
            <a:pPr marL="0" indent="0">
              <a:buNone/>
            </a:pPr>
            <a:r>
              <a:rPr lang="en-US" dirty="0"/>
              <a:t>       print (c)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Output:</a:t>
            </a:r>
          </a:p>
          <a:p>
            <a:pPr marL="0" indent="0">
              <a:buNone/>
            </a:pPr>
            <a:r>
              <a:rPr lang="en-US" dirty="0"/>
              <a:t> a</a:t>
            </a:r>
          </a:p>
          <a:p>
            <a:pPr marL="0" indent="0">
              <a:buNone/>
            </a:pPr>
            <a:r>
              <a:rPr lang="en-US" dirty="0"/>
              <a:t> b</a:t>
            </a:r>
          </a:p>
          <a:p>
            <a:pPr marL="0" indent="0">
              <a:buNone/>
            </a:pPr>
            <a:r>
              <a:rPr lang="en-US" dirty="0"/>
              <a:t> c</a:t>
            </a:r>
          </a:p>
          <a:p>
            <a:pPr marL="0" indent="0">
              <a:buNone/>
            </a:pPr>
            <a:r>
              <a:rPr lang="en-US" dirty="0"/>
              <a:t> d</a:t>
            </a:r>
          </a:p>
        </p:txBody>
      </p:sp>
    </p:spTree>
    <p:extLst>
      <p:ext uri="{BB962C8B-B14F-4D97-AF65-F5344CB8AC3E}">
        <p14:creationId xmlns:p14="http://schemas.microsoft.com/office/powerpoint/2010/main" val="2234722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Overwriting a Loop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Changing elements of a List:</a:t>
            </a:r>
          </a:p>
          <a:p>
            <a:r>
              <a:rPr lang="en-US" dirty="0"/>
              <a:t>For example triple the elements of a list.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Values=[1,2,3,4]</a:t>
            </a:r>
          </a:p>
          <a:p>
            <a:pPr marL="0" indent="0">
              <a:buNone/>
            </a:pPr>
            <a:r>
              <a:rPr lang="en-US" dirty="0"/>
              <a:t> for v in Values:</a:t>
            </a:r>
          </a:p>
          <a:p>
            <a:pPr marL="0" indent="0">
              <a:buNone/>
            </a:pPr>
            <a:r>
              <a:rPr lang="en-US" dirty="0"/>
              <a:t>        v=3*v</a:t>
            </a:r>
          </a:p>
          <a:p>
            <a:pPr marL="0" indent="0">
              <a:buNone/>
            </a:pPr>
            <a:r>
              <a:rPr lang="en-US" dirty="0"/>
              <a:t>         print(v)</a:t>
            </a:r>
          </a:p>
          <a:p>
            <a:pPr marL="0" indent="0">
              <a:buNone/>
            </a:pPr>
            <a:r>
              <a:rPr lang="en-US" dirty="0"/>
              <a:t>Values stays the same above</a:t>
            </a:r>
          </a:p>
          <a:p>
            <a:pPr marL="0" indent="0">
              <a:buNone/>
            </a:pPr>
            <a:r>
              <a:rPr lang="en-US" dirty="0"/>
              <a:t>We can do Values[0]=Values[0]*3</a:t>
            </a:r>
          </a:p>
          <a:p>
            <a:pPr marL="0" indent="0">
              <a:buNone/>
            </a:pPr>
            <a:r>
              <a:rPr lang="en-US" dirty="0"/>
              <a:t>For this we need to know the right index of each element.</a:t>
            </a:r>
          </a:p>
        </p:txBody>
      </p:sp>
    </p:spTree>
    <p:extLst>
      <p:ext uri="{BB962C8B-B14F-4D97-AF65-F5344CB8AC3E}">
        <p14:creationId xmlns:p14="http://schemas.microsoft.com/office/powerpoint/2010/main" val="1068160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for Numbers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A call to range(start, stop) returns a list of integers from start to the ﬁrst integer before stop.</a:t>
            </a:r>
          </a:p>
          <a:p>
            <a:r>
              <a:rPr lang="en-US" dirty="0"/>
              <a:t> A call to range with a single argument is equivalent to a call to range(0, argument).</a:t>
            </a:r>
          </a:p>
          <a:p>
            <a:r>
              <a:rPr lang="en-US" dirty="0"/>
              <a:t>Q: Produce a list of Leap years in the first half of this century:</a:t>
            </a:r>
          </a:p>
          <a:p>
            <a:r>
              <a:rPr lang="en-US" dirty="0"/>
              <a:t>Range (start, stop, step)</a:t>
            </a:r>
          </a:p>
          <a:p>
            <a:pPr marL="457200" lvl="1" indent="0">
              <a:buNone/>
            </a:pPr>
            <a:r>
              <a:rPr lang="en-US" dirty="0"/>
              <a:t>for x in range(2000, 2050, 4):</a:t>
            </a:r>
          </a:p>
          <a:p>
            <a:pPr marL="457200" lvl="1" indent="0">
              <a:buNone/>
            </a:pPr>
            <a:r>
              <a:rPr lang="en-US" dirty="0"/>
              <a:t>       print(x, end=“ “) </a:t>
            </a:r>
          </a:p>
          <a:p>
            <a:pPr marL="457200" lvl="1" indent="0">
              <a:buNone/>
            </a:pPr>
            <a:r>
              <a:rPr lang="en-US" dirty="0"/>
              <a:t>[2000, 2004, 2008, 2012, 2016, 2020, 2024, 2028, 2032, 2036, 2040, 2044, 2048]</a:t>
            </a:r>
          </a:p>
          <a:p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2" name="Ink 11"/>
              <p14:cNvContentPartPr/>
              <p14:nvPr/>
            </p14:nvContentPartPr>
            <p14:xfrm>
              <a:off x="1608840" y="4154040"/>
              <a:ext cx="5040" cy="648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606320" y="4151520"/>
                <a:ext cx="10080" cy="1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3" name="Ink 12"/>
              <p14:cNvContentPartPr/>
              <p14:nvPr/>
            </p14:nvContentPartPr>
            <p14:xfrm>
              <a:off x="1613520" y="4160160"/>
              <a:ext cx="360" cy="36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611000" y="4157640"/>
                <a:ext cx="540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7" name="Ink 16"/>
              <p14:cNvContentPartPr/>
              <p14:nvPr/>
            </p14:nvContentPartPr>
            <p14:xfrm>
              <a:off x="3446640" y="4941720"/>
              <a:ext cx="360" cy="5040"/>
            </p14:xfrm>
          </p:contentPart>
        </mc:Choice>
        <mc:Fallback xmlns="">
          <p:pic>
            <p:nvPicPr>
              <p:cNvPr id="17" name="Ink 16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443400" y="4938480"/>
                <a:ext cx="6840" cy="10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63769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Theme">
  <a:themeElements>
    <a:clrScheme name="2015TemplateColors">
      <a:dk1>
        <a:sysClr val="windowText" lastClr="000000"/>
      </a:dk1>
      <a:lt1>
        <a:sysClr val="window" lastClr="FFFFFF"/>
      </a:lt1>
      <a:dk2>
        <a:srgbClr val="323232"/>
      </a:dk2>
      <a:lt2>
        <a:srgbClr val="EEECE1"/>
      </a:lt2>
      <a:accent1>
        <a:srgbClr val="D00016"/>
      </a:accent1>
      <a:accent2>
        <a:srgbClr val="32323C"/>
      </a:accent2>
      <a:accent3>
        <a:srgbClr val="B9B5AD"/>
      </a:accent3>
      <a:accent4>
        <a:srgbClr val="325A9C"/>
      </a:accent4>
      <a:accent5>
        <a:srgbClr val="EFE793"/>
      </a:accent5>
      <a:accent6>
        <a:srgbClr val="2F3C6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20980</TotalTime>
  <Words>1272</Words>
  <Application>Microsoft Office PowerPoint</Application>
  <PresentationFormat>Widescreen</PresentationFormat>
  <Paragraphs>226</Paragraphs>
  <Slides>26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Arial</vt:lpstr>
      <vt:lpstr>Calibri</vt:lpstr>
      <vt:lpstr>Calibri Light</vt:lpstr>
      <vt:lpstr>Helvetica</vt:lpstr>
      <vt:lpstr>Wingdings</vt:lpstr>
      <vt:lpstr>1_Office Theme</vt:lpstr>
      <vt:lpstr>Office Theme</vt:lpstr>
      <vt:lpstr>Lecture 15: Introduction to Computer Programming Course - CS1010</vt:lpstr>
      <vt:lpstr>Announcements</vt:lpstr>
      <vt:lpstr>Goals for today</vt:lpstr>
      <vt:lpstr>Rule to remember</vt:lpstr>
      <vt:lpstr>For Loops</vt:lpstr>
      <vt:lpstr>For Loops</vt:lpstr>
      <vt:lpstr>Syntax</vt:lpstr>
      <vt:lpstr>Overwriting a Loop</vt:lpstr>
      <vt:lpstr>Range for Numbers</vt:lpstr>
      <vt:lpstr>Range continued…</vt:lpstr>
      <vt:lpstr>Printing index and values</vt:lpstr>
      <vt:lpstr>Over-write elements in a list</vt:lpstr>
      <vt:lpstr>Enumerate function</vt:lpstr>
      <vt:lpstr>Enumerate continued</vt:lpstr>
      <vt:lpstr>Else in For loop</vt:lpstr>
      <vt:lpstr>Nested for loop</vt:lpstr>
      <vt:lpstr>Iterate over portion of a string</vt:lpstr>
      <vt:lpstr>Iterate over string</vt:lpstr>
      <vt:lpstr>Iterate</vt:lpstr>
      <vt:lpstr>Problem 1</vt:lpstr>
      <vt:lpstr>Problem 2</vt:lpstr>
      <vt:lpstr>Algorithm for Printing Patterns</vt:lpstr>
      <vt:lpstr>Problem 3</vt:lpstr>
      <vt:lpstr>Problem 4</vt:lpstr>
      <vt:lpstr>Problem 5</vt:lpstr>
      <vt:lpstr>Next Class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7: Introduction to Computer Programming Course - CS1010</dc:title>
  <dc:creator>Uzma Mushtaque</dc:creator>
  <cp:lastModifiedBy>mushtu</cp:lastModifiedBy>
  <cp:revision>408</cp:revision>
  <dcterms:created xsi:type="dcterms:W3CDTF">2019-02-04T15:19:36Z</dcterms:created>
  <dcterms:modified xsi:type="dcterms:W3CDTF">2019-10-28T14:10:30Z</dcterms:modified>
</cp:coreProperties>
</file>